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0" r:id="rId3"/>
    <p:sldMasterId id="2147483702" r:id="rId4"/>
    <p:sldMasterId id="2147483714" r:id="rId5"/>
    <p:sldMasterId id="2147483725" r:id="rId6"/>
    <p:sldMasterId id="2147483737" r:id="rId7"/>
  </p:sldMasterIdLst>
  <p:sldIdLst>
    <p:sldId id="256" r:id="rId8"/>
    <p:sldId id="257" r:id="rId9"/>
    <p:sldId id="258" r:id="rId10"/>
    <p:sldId id="259" r:id="rId11"/>
    <p:sldId id="260" r:id="rId12"/>
    <p:sldId id="263" r:id="rId13"/>
    <p:sldId id="265" r:id="rId14"/>
    <p:sldId id="262" r:id="rId15"/>
    <p:sldId id="261" r:id="rId16"/>
    <p:sldId id="264" r:id="rId17"/>
    <p:sldId id="266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21" autoAdjust="0"/>
    <p:restoredTop sz="94660"/>
  </p:normalViewPr>
  <p:slideViewPr>
    <p:cSldViewPr snapToGrid="0">
      <p:cViewPr varScale="1">
        <p:scale>
          <a:sx n="65" d="100"/>
          <a:sy n="65" d="100"/>
        </p:scale>
        <p:origin x="90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332BA-C74C-4CBD-A95C-CAB59896AF92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16F6-8E39-4C0B-90AF-7FFAC2396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025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332BA-C74C-4CBD-A95C-CAB59896AF92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16F6-8E39-4C0B-90AF-7FFAC2396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805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332BA-C74C-4CBD-A95C-CAB59896AF92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16F6-8E39-4C0B-90AF-7FFAC2396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110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332BA-C74C-4CBD-A95C-CAB59896AF92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16F6-8E39-4C0B-90AF-7FFAC2396A9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49762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332BA-C74C-4CBD-A95C-CAB59896AF92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16F6-8E39-4C0B-90AF-7FFAC2396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957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332BA-C74C-4CBD-A95C-CAB59896AF92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16F6-8E39-4C0B-90AF-7FFAC2396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59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332BA-C74C-4CBD-A95C-CAB59896AF92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16F6-8E39-4C0B-90AF-7FFAC2396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221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332BA-C74C-4CBD-A95C-CAB59896AF92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16F6-8E39-4C0B-90AF-7FFAC2396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745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332BA-C74C-4CBD-A95C-CAB59896AF92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16F6-8E39-4C0B-90AF-7FFAC2396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3355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6661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869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332BA-C74C-4CBD-A95C-CAB59896AF92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16F6-8E39-4C0B-90AF-7FFAC2396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9927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4004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8367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8860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7629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1129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319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4740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586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7716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7435" y="5013177"/>
            <a:ext cx="9889099" cy="14700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70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332BA-C74C-4CBD-A95C-CAB59896AF92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16F6-8E39-4C0B-90AF-7FFAC2396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2799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639616" y="51940"/>
            <a:ext cx="931303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025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46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27382" y="1783357"/>
            <a:ext cx="566462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88022" y="1783357"/>
            <a:ext cx="566462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12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83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86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08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39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41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34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89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332BA-C74C-4CBD-A95C-CAB59896AF92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16F6-8E39-4C0B-90AF-7FFAC2396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9040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1182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9533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48017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9480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4675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9224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436453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470569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972900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270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332BA-C74C-4CBD-A95C-CAB59896AF92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16F6-8E39-4C0B-90AF-7FFAC2396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24143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7464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6725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610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4700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9338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5802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0666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48190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98416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459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332BA-C74C-4CBD-A95C-CAB59896AF92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16F6-8E39-4C0B-90AF-7FFAC2396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68476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8578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3552" y="5373216"/>
            <a:ext cx="8640960" cy="1224136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27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35361" y="45856"/>
            <a:ext cx="11713300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335360" y="1340768"/>
            <a:ext cx="9025003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24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5733" y="4406901"/>
            <a:ext cx="7630551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95733" y="2906713"/>
            <a:ext cx="7630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49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39349" y="2060848"/>
            <a:ext cx="5760640" cy="409391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2011" y="2071390"/>
            <a:ext cx="5760640" cy="409391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8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360" y="1916832"/>
            <a:ext cx="556861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35360" y="2556594"/>
            <a:ext cx="5568619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88022" y="1934294"/>
            <a:ext cx="566462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88022" y="2574056"/>
            <a:ext cx="5664629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538912" y="6356351"/>
            <a:ext cx="219945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26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0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70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513622"/>
            <a:ext cx="4011084" cy="92147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1851" y="1916833"/>
            <a:ext cx="6815667" cy="435334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40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44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332BA-C74C-4CBD-A95C-CAB59896AF92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16F6-8E39-4C0B-90AF-7FFAC2396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98691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2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23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20800" y="5334000"/>
            <a:ext cx="103632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20800" y="5867400"/>
            <a:ext cx="10363200" cy="5334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350989307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62688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35690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438400"/>
            <a:ext cx="4775200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2438400"/>
            <a:ext cx="4775200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08870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16638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07844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969304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7638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332BA-C74C-4CBD-A95C-CAB59896AF92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16F6-8E39-4C0B-90AF-7FFAC2396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926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262189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16435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34400" y="1417638"/>
            <a:ext cx="24384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417638"/>
            <a:ext cx="7112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953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332BA-C74C-4CBD-A95C-CAB59896AF92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16F6-8E39-4C0B-90AF-7FFAC2396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65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hyperlink" Target="https://presentation-creation.ru/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hyperlink" Target="http://www.powerpointstyles.com/" TargetMode="Externa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9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image" Target="../media/image10.jpg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image" Target="../media/image11.jp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hyperlink" Target="https://presentation-creation.ru/" TargetMode="Externa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image" Target="../media/image13.jpeg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63332BA-C74C-4CBD-A95C-CAB59896AF92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A16F6-8E39-4C0B-90AF-7FFAC2396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3685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C5062-F8D4-4CB9-A1C8-4562B487D02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604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9616" y="51940"/>
            <a:ext cx="931303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7381" y="1999382"/>
            <a:ext cx="1105501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3E84D-F0D8-4E59-8843-13D36D28085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917" y="45855"/>
            <a:ext cx="1010349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841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Text Box 32"/>
          <p:cNvSpPr txBox="1">
            <a:spLocks noChangeArrowheads="1"/>
          </p:cNvSpPr>
          <p:nvPr/>
        </p:nvSpPr>
        <p:spPr bwMode="auto">
          <a:xfrm>
            <a:off x="4464051" y="6237288"/>
            <a:ext cx="245041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800">
                <a:hlinkClick r:id="rId13"/>
              </a:rPr>
              <a:t>Powerpoint Templates</a:t>
            </a:r>
            <a:endParaRPr lang="fr-FR" sz="1800"/>
          </a:p>
        </p:txBody>
      </p:sp>
      <p:pic>
        <p:nvPicPr>
          <p:cNvPr id="1055" name="Picture 31" descr="ezr zgf harz rtu  ut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10617200" y="6375401"/>
            <a:ext cx="10823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800" b="1">
                <a:solidFill>
                  <a:srgbClr val="ED7403"/>
                </a:solidFill>
              </a:rPr>
              <a:t>Page </a:t>
            </a:r>
            <a:fld id="{6A2AFFB8-5470-445D-B977-33C05DF81627}" type="slidenum">
              <a:rPr lang="fr-FR" sz="1800" b="1">
                <a:solidFill>
                  <a:srgbClr val="ED7403"/>
                </a:solidFill>
              </a:rPr>
              <a:pPr/>
              <a:t>‹#›</a:t>
            </a:fld>
            <a:endParaRPr lang="fr-FR" sz="1800" b="1">
              <a:solidFill>
                <a:srgbClr val="ED74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364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3E84D-F0D8-4E59-8843-13D36D28085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560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1" y="45856"/>
            <a:ext cx="11713300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360" y="1340768"/>
            <a:ext cx="9025003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917" y="45855"/>
            <a:ext cx="1010349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426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417638"/>
            <a:ext cx="97536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438400"/>
            <a:ext cx="97536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55791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20800" y="1386348"/>
            <a:ext cx="10363200" cy="4652502"/>
          </a:xfrm>
        </p:spPr>
        <p:txBody>
          <a:bodyPr/>
          <a:lstStyle/>
          <a:p>
            <a:pPr algn="ctr"/>
            <a:r>
              <a:rPr lang="ru-RU" sz="4800" b="1" dirty="0" err="1">
                <a:solidFill>
                  <a:schemeClr val="bg2">
                    <a:lumMod val="50000"/>
                  </a:schemeClr>
                </a:solidFill>
              </a:rPr>
              <a:t>Колоректальный</a:t>
            </a:r>
            <a:r>
              <a:rPr lang="ru-RU" sz="4800" b="1" dirty="0">
                <a:solidFill>
                  <a:schemeClr val="bg2">
                    <a:lumMod val="50000"/>
                  </a:schemeClr>
                </a:solidFill>
              </a:rPr>
              <a:t> рак </a:t>
            </a: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</a:rPr>
              <a:t>– беда современного общества.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85" y="256674"/>
            <a:ext cx="998415" cy="72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692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7634" y="256674"/>
            <a:ext cx="5325979" cy="715962"/>
          </a:xfrm>
        </p:spPr>
        <p:txBody>
          <a:bodyPr/>
          <a:lstStyle/>
          <a:p>
            <a:r>
              <a:rPr lang="ru-RU" b="1" dirty="0" smtClean="0"/>
              <a:t>Профилактика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7639" y="972636"/>
            <a:ext cx="10754084" cy="5045435"/>
          </a:xfrm>
        </p:spPr>
        <p:txBody>
          <a:bodyPr/>
          <a:lstStyle/>
          <a:p>
            <a:r>
              <a:rPr lang="ru-RU" sz="2800" dirty="0" smtClean="0"/>
              <a:t>Откажитесь от вредных привычек </a:t>
            </a:r>
            <a:r>
              <a:rPr lang="ru-RU" sz="2800" dirty="0"/>
              <a:t>(курение, алкоголь</a:t>
            </a:r>
            <a:r>
              <a:rPr lang="ru-RU" sz="2800" dirty="0" smtClean="0"/>
              <a:t>);</a:t>
            </a:r>
          </a:p>
          <a:p>
            <a:r>
              <a:rPr lang="ru-RU" sz="2800" dirty="0" smtClean="0"/>
              <a:t>Регулярно двигайтесь, умеренная физическая нагрузка снижает риск возникновения большинства видов рака и сердечно-сосудистых заболеваний;</a:t>
            </a:r>
          </a:p>
          <a:p>
            <a:r>
              <a:rPr lang="ru-RU" sz="2800" dirty="0" smtClean="0"/>
              <a:t>Поддерживайте </a:t>
            </a:r>
            <a:r>
              <a:rPr lang="ru-RU" sz="2800" dirty="0"/>
              <a:t>оптимальный вес тела. </a:t>
            </a:r>
            <a:endParaRPr lang="ru-RU" sz="2800" dirty="0" smtClean="0"/>
          </a:p>
          <a:p>
            <a:r>
              <a:rPr lang="ru-RU" sz="2800" dirty="0" smtClean="0"/>
              <a:t>Уравновешивайте </a:t>
            </a:r>
            <a:r>
              <a:rPr lang="ru-RU" sz="2800" dirty="0"/>
              <a:t>калорийность пищи и вашу физическую активность</a:t>
            </a:r>
            <a:r>
              <a:rPr lang="ru-RU" sz="2800" dirty="0" smtClean="0"/>
              <a:t>.</a:t>
            </a:r>
          </a:p>
          <a:p>
            <a:pPr algn="r"/>
            <a:r>
              <a:rPr lang="ru-RU" sz="2800" dirty="0" smtClean="0"/>
              <a:t>Питайтесь правильно. Помните</a:t>
            </a:r>
            <a:r>
              <a:rPr lang="ru-RU" sz="2800" dirty="0"/>
              <a:t>, что ни одна отдельно взятая группа продуктов не обеспечивает организм всеми необходимыми пищевыми веществами. Питайтесь разнообразно, пейте не менее 2 литров воды в день;</a:t>
            </a:r>
          </a:p>
          <a:p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85" y="256674"/>
            <a:ext cx="998415" cy="72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001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4737" y="561821"/>
            <a:ext cx="9753600" cy="572139"/>
          </a:xfrm>
        </p:spPr>
        <p:txBody>
          <a:bodyPr/>
          <a:lstStyle/>
          <a:p>
            <a:r>
              <a:rPr lang="ru-RU" sz="3600" b="1" dirty="0"/>
              <a:t>Здоровые советы: как питаться правильно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0800" y="966019"/>
            <a:ext cx="10785987" cy="5891981"/>
          </a:xfrm>
        </p:spPr>
        <p:txBody>
          <a:bodyPr/>
          <a:lstStyle/>
          <a:p>
            <a:r>
              <a:rPr lang="ru-RU" sz="1800" dirty="0" smtClean="0"/>
              <a:t>запекайте</a:t>
            </a:r>
            <a:r>
              <a:rPr lang="ru-RU" sz="1800" dirty="0"/>
              <a:t>, отваривайте мясо и овощи, вместо того, чтобы их обжаривать. Так намного вкуснее и полезнее!</a:t>
            </a:r>
          </a:p>
          <a:p>
            <a:r>
              <a:rPr lang="ru-RU" sz="1800" dirty="0"/>
              <a:t>перед готовкой опрыскивайте овощи и мясо маслом, а не смазывайте им сковороду;</a:t>
            </a:r>
          </a:p>
          <a:p>
            <a:r>
              <a:rPr lang="ru-RU" sz="1800" dirty="0"/>
              <a:t>срезайте весь жир с мяса и снимайте кожу с курицы до их приготовления. Вкус от этого не изменится!</a:t>
            </a:r>
          </a:p>
          <a:p>
            <a:r>
              <a:rPr lang="ru-RU" sz="1800" dirty="0"/>
              <a:t>отдавайте предпочтение низкокалорийным мясным продуктам. Ограничьте употребление сливочного масла, используйте растительные масла;</a:t>
            </a:r>
          </a:p>
          <a:p>
            <a:r>
              <a:rPr lang="ru-RU" sz="1800" dirty="0" smtClean="0"/>
              <a:t>каждый </a:t>
            </a:r>
            <a:r>
              <a:rPr lang="ru-RU" sz="1800" dirty="0"/>
              <a:t>день включайте в свой рацион от 3 до 5 порций фруктов и овощей (1 порция – это, например, 1 яблоко или груша);</a:t>
            </a:r>
          </a:p>
          <a:p>
            <a:r>
              <a:rPr lang="ru-RU" sz="1800" dirty="0"/>
              <a:t>для восполнения в организме дефицита кальция каждый день употребляйте кисломолочные продукты. Кальций защищает от возникновения рака толстой кишки;</a:t>
            </a:r>
          </a:p>
          <a:p>
            <a:r>
              <a:rPr lang="ru-RU" sz="1800" dirty="0"/>
              <a:t>каждый день съедайте от 2 до 4 порций грубо-волокнистой пищи (1 порция – это, например, 150 грамм сельдерея);</a:t>
            </a:r>
          </a:p>
          <a:p>
            <a:pPr algn="r"/>
            <a:r>
              <a:rPr lang="ru-RU" sz="1800" dirty="0"/>
              <a:t>употребление в пищу хлеба с отрубями, необработанного риса, макаронных изделий из твердых сортов пшеницы предотвращают риск возникновения рака толстой кишки;</a:t>
            </a:r>
          </a:p>
          <a:p>
            <a:pPr algn="r"/>
            <a:r>
              <a:rPr lang="ru-RU" sz="1800" dirty="0"/>
              <a:t>ограничивайте потребление сахара, кондитерских изделий и поваренной соли;</a:t>
            </a:r>
          </a:p>
          <a:p>
            <a:pPr algn="r"/>
            <a:r>
              <a:rPr lang="ru-RU" sz="1800" dirty="0"/>
              <a:t>откажитесь от употребления сладких газированных напитков;</a:t>
            </a:r>
          </a:p>
          <a:p>
            <a:pPr algn="r"/>
            <a:r>
              <a:rPr lang="ru-RU" sz="1800" dirty="0" smtClean="0"/>
              <a:t>питайтесь </a:t>
            </a:r>
            <a:r>
              <a:rPr lang="ru-RU" sz="1800" dirty="0"/>
              <a:t>небольшими порциями, но регулярно, не менее трех раз в день.</a:t>
            </a:r>
          </a:p>
          <a:p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85" y="256674"/>
            <a:ext cx="998415" cy="72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33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6758" y="636923"/>
            <a:ext cx="7379368" cy="715962"/>
          </a:xfrm>
        </p:spPr>
        <p:txBody>
          <a:bodyPr/>
          <a:lstStyle/>
          <a:p>
            <a:r>
              <a:rPr lang="ru-RU" b="1" dirty="0" err="1"/>
              <a:t>Колоректальный</a:t>
            </a:r>
            <a:r>
              <a:rPr lang="ru-RU" b="1" dirty="0"/>
              <a:t> рак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0801" y="1844842"/>
            <a:ext cx="9571788" cy="4191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 smtClean="0"/>
              <a:t>Это понятие</a:t>
            </a:r>
            <a:r>
              <a:rPr lang="ru-RU" sz="4000" b="1" dirty="0"/>
              <a:t>, объединяющее злокачественные новообразования ободочной и прямой кишки, в 90% случаев являющиеся по морфологической структуре </a:t>
            </a:r>
            <a:r>
              <a:rPr lang="ru-RU" sz="4000" b="1" dirty="0" err="1"/>
              <a:t>аденокарциномой</a:t>
            </a:r>
            <a:r>
              <a:rPr lang="ru-RU" sz="4000" b="1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85" y="256674"/>
            <a:ext cx="998415" cy="72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932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4717" y="256675"/>
            <a:ext cx="6096000" cy="946484"/>
          </a:xfrm>
        </p:spPr>
        <p:txBody>
          <a:bodyPr/>
          <a:lstStyle/>
          <a:p>
            <a:r>
              <a:rPr lang="ru-RU" b="1" dirty="0" smtClean="0"/>
              <a:t>СТАТИСТИКА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1327" y="1093920"/>
            <a:ext cx="9385151" cy="4668253"/>
          </a:xfrm>
        </p:spPr>
        <p:txBody>
          <a:bodyPr/>
          <a:lstStyle/>
          <a:p>
            <a:r>
              <a:rPr lang="ru-RU" sz="2800" dirty="0"/>
              <a:t>Согласно данным ВОЗ за 2020 г. </a:t>
            </a:r>
            <a:r>
              <a:rPr lang="ru-RU" sz="2800" dirty="0" err="1"/>
              <a:t>колоректальный</a:t>
            </a:r>
            <a:r>
              <a:rPr lang="ru-RU" sz="2800" dirty="0"/>
              <a:t> рак прочно занимает места как в пятерке лидеров по заболеваемости – ежегодно около миллиона новых случаев (оба пола), так и по смертности – 3-е место с 1,93 миллионами унесенных жизней ежегодно. </a:t>
            </a:r>
            <a:endParaRPr lang="ru-RU" sz="2800" dirty="0" smtClean="0"/>
          </a:p>
          <a:p>
            <a:r>
              <a:rPr lang="ru-RU" sz="2800" dirty="0" smtClean="0"/>
              <a:t>В структуре заболеваемости на территории Тверской области </a:t>
            </a:r>
            <a:r>
              <a:rPr lang="ru-RU" sz="2800" dirty="0" err="1" smtClean="0"/>
              <a:t>колоректальный</a:t>
            </a:r>
            <a:r>
              <a:rPr lang="ru-RU" sz="2800" dirty="0" smtClean="0"/>
              <a:t> рак в 2021г занимал 4е место и 3е место в структуре смертности от злокачественных новообразований 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85" y="256674"/>
            <a:ext cx="998415" cy="72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70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3548" y="767486"/>
            <a:ext cx="9590118" cy="5049480"/>
          </a:xfrm>
        </p:spPr>
        <p:txBody>
          <a:bodyPr/>
          <a:lstStyle/>
          <a:p>
            <a:pPr algn="ctr"/>
            <a:r>
              <a:rPr lang="ru-RU" sz="3000" b="1" dirty="0" smtClean="0"/>
              <a:t>По данным онкологической службы заболеваемость </a:t>
            </a:r>
            <a:r>
              <a:rPr lang="ru-RU" sz="3000" b="1" dirty="0" err="1" smtClean="0"/>
              <a:t>колоректальным</a:t>
            </a:r>
            <a:r>
              <a:rPr lang="ru-RU" sz="3000" b="1" dirty="0" smtClean="0"/>
              <a:t> раком в Тверской области значительно выше российских показателей и показателей по ЦФО</a:t>
            </a:r>
          </a:p>
          <a:p>
            <a:pPr algn="ctr"/>
            <a:r>
              <a:rPr lang="ru-RU" sz="3000" b="1" dirty="0"/>
              <a:t>В 2021 году в Тверской области отмечен рост заболеваемости в разрезе локализаций опухоли в сравнении с 2020 годом при </a:t>
            </a:r>
            <a:r>
              <a:rPr lang="ru-RU" sz="3000" b="1" dirty="0" smtClean="0"/>
              <a:t>злокачественных новообразованиях ободочной и прямой кишки, как у мужчин, так и у женщин.</a:t>
            </a:r>
            <a:endParaRPr lang="ru-RU" sz="3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85" y="256674"/>
            <a:ext cx="998415" cy="72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311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20002"/>
            <a:ext cx="9753600" cy="715962"/>
          </a:xfrm>
        </p:spPr>
        <p:txBody>
          <a:bodyPr/>
          <a:lstStyle/>
          <a:p>
            <a:r>
              <a:rPr lang="ru-RU" sz="4000" b="1" dirty="0" smtClean="0"/>
              <a:t>Тверская область , данные за 2021г.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0" y="1524000"/>
            <a:ext cx="9753600" cy="4191000"/>
          </a:xfrm>
        </p:spPr>
        <p:txBody>
          <a:bodyPr/>
          <a:lstStyle/>
          <a:p>
            <a:r>
              <a:rPr lang="ru-RU" dirty="0" smtClean="0"/>
              <a:t>Около 50% случаев рака прямой кишки и 36% случаев рака ободочной кишки выявлено на поздних, запущенных стадиях</a:t>
            </a:r>
          </a:p>
          <a:p>
            <a:r>
              <a:rPr lang="ru-RU" dirty="0" smtClean="0"/>
              <a:t>Из них прожили </a:t>
            </a:r>
            <a:r>
              <a:rPr lang="ru-RU" dirty="0"/>
              <a:t>меньше года с момента установления </a:t>
            </a:r>
            <a:r>
              <a:rPr lang="ru-RU" dirty="0" smtClean="0"/>
              <a:t>диагноза 19% пациентов и 26% пациентов соответственно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85" y="256674"/>
            <a:ext cx="998415" cy="72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015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7214" y="112305"/>
            <a:ext cx="8855242" cy="1302427"/>
          </a:xfrm>
        </p:spPr>
        <p:txBody>
          <a:bodyPr/>
          <a:lstStyle/>
          <a:p>
            <a:pPr algn="ctr"/>
            <a:r>
              <a:rPr lang="ru-RU" sz="4000" b="1" dirty="0" smtClean="0"/>
              <a:t>Причины позднего выявления </a:t>
            </a:r>
            <a:r>
              <a:rPr lang="ru-RU" sz="4000" b="1" dirty="0" err="1" smtClean="0"/>
              <a:t>колоректального</a:t>
            </a:r>
            <a:r>
              <a:rPr lang="ru-RU" sz="4000" b="1" dirty="0" smtClean="0"/>
              <a:t> рака 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5834" y="1414732"/>
            <a:ext cx="9651900" cy="4891177"/>
          </a:xfrm>
        </p:spPr>
        <p:txBody>
          <a:bodyPr/>
          <a:lstStyle/>
          <a:p>
            <a:pPr algn="just"/>
            <a:r>
              <a:rPr lang="ru-RU" sz="2800" dirty="0" smtClean="0"/>
              <a:t>В 62% рак ободочной кишки протекает скрыто, но в остальных случаях – это несвоевременное обращение, отказ от обследований.</a:t>
            </a:r>
          </a:p>
          <a:p>
            <a:pPr algn="just"/>
            <a:r>
              <a:rPr lang="ru-RU" sz="2800" dirty="0" smtClean="0"/>
              <a:t>С раком прямой кишки – обратная ситуация – скрытое течение – это только 33% всех случаев! Остальные </a:t>
            </a:r>
            <a:r>
              <a:rPr lang="ru-RU" sz="2800" b="1" dirty="0" smtClean="0"/>
              <a:t>– 67% случаев приходятся на позднее обращение, отказ от обследований, игнорирование диспансеризации</a:t>
            </a:r>
          </a:p>
          <a:p>
            <a:pPr algn="just"/>
            <a:r>
              <a:rPr lang="ru-RU" sz="2400" b="1" i="1" dirty="0"/>
              <a:t>Процент ошибок медицинских работников в диагностике злокачественных новообразований в 2021 году  составил 1,0% (2020г. – 2,1%);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85" y="256674"/>
            <a:ext cx="998415" cy="72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701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957" y="267369"/>
            <a:ext cx="8249055" cy="715962"/>
          </a:xfrm>
        </p:spPr>
        <p:txBody>
          <a:bodyPr/>
          <a:lstStyle/>
          <a:p>
            <a:r>
              <a:rPr lang="ru-RU" b="1" dirty="0" smtClean="0"/>
              <a:t>Что должно насторожить?!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0928" y="1147864"/>
            <a:ext cx="9896272" cy="5306438"/>
          </a:xfrm>
        </p:spPr>
        <p:txBody>
          <a:bodyPr/>
          <a:lstStyle/>
          <a:p>
            <a:r>
              <a:rPr lang="ru-RU" sz="2400" dirty="0"/>
              <a:t>снижение показателей гемоглобина (анемия</a:t>
            </a:r>
            <a:r>
              <a:rPr lang="ru-RU" sz="2400" dirty="0" smtClean="0"/>
              <a:t>),</a:t>
            </a:r>
          </a:p>
          <a:p>
            <a:r>
              <a:rPr lang="ru-RU" sz="2400" dirty="0" smtClean="0"/>
              <a:t>умеренные </a:t>
            </a:r>
            <a:r>
              <a:rPr lang="ru-RU" sz="2400" dirty="0"/>
              <a:t>боли в подвздошной области</a:t>
            </a:r>
            <a:r>
              <a:rPr lang="ru-RU" sz="2400" dirty="0" smtClean="0"/>
              <a:t>,</a:t>
            </a:r>
          </a:p>
          <a:p>
            <a:r>
              <a:rPr lang="ru-RU" sz="2400" dirty="0" smtClean="0"/>
              <a:t>примесь </a:t>
            </a:r>
            <a:r>
              <a:rPr lang="ru-RU" sz="2400" dirty="0"/>
              <a:t>крови или слизи в кале</a:t>
            </a:r>
            <a:r>
              <a:rPr lang="ru-RU" sz="2400" dirty="0" smtClean="0"/>
              <a:t>,</a:t>
            </a:r>
          </a:p>
          <a:p>
            <a:r>
              <a:rPr lang="ru-RU" sz="2400" dirty="0" smtClean="0"/>
              <a:t>чередование </a:t>
            </a:r>
            <a:r>
              <a:rPr lang="ru-RU" sz="2400" dirty="0"/>
              <a:t>поносов и запоров, </a:t>
            </a:r>
            <a:endParaRPr lang="ru-RU" sz="2400" dirty="0" smtClean="0"/>
          </a:p>
          <a:p>
            <a:r>
              <a:rPr lang="ru-RU" sz="2400" dirty="0" smtClean="0"/>
              <a:t>резкое </a:t>
            </a:r>
            <a:r>
              <a:rPr lang="ru-RU" sz="2400" dirty="0"/>
              <a:t>снижение массы тела</a:t>
            </a:r>
            <a:r>
              <a:rPr lang="ru-RU" sz="2400" dirty="0" smtClean="0"/>
              <a:t>,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признаки общей интоксикации организма</a:t>
            </a:r>
            <a:r>
              <a:rPr lang="ru-RU" sz="2400" dirty="0" smtClean="0"/>
              <a:t>.</a:t>
            </a:r>
          </a:p>
          <a:p>
            <a:pPr algn="just"/>
            <a:r>
              <a:rPr lang="ru-RU" sz="2400" b="1" dirty="0"/>
              <a:t>Особое внимание стоит обратить на </a:t>
            </a:r>
            <a:r>
              <a:rPr lang="ru-RU" sz="2400" dirty="0" err="1"/>
              <a:t>полипоз</a:t>
            </a:r>
            <a:r>
              <a:rPr lang="ru-RU" sz="2400" dirty="0"/>
              <a:t> кишечника - некоторые виды полипов, а именно тубулярные, зубчатые и </a:t>
            </a:r>
            <a:r>
              <a:rPr lang="ru-RU" sz="2400" dirty="0" err="1"/>
              <a:t>виллезные</a:t>
            </a:r>
            <a:r>
              <a:rPr lang="ru-RU" sz="2400" dirty="0"/>
              <a:t> аденомы, имеют высокий риск переродиться в рак. Их обязательно нужно удалять. </a:t>
            </a:r>
            <a:r>
              <a:rPr lang="ru-RU" sz="2400" dirty="0" smtClean="0"/>
              <a:t>В </a:t>
            </a:r>
            <a:r>
              <a:rPr lang="ru-RU" sz="2400" dirty="0"/>
              <a:t>любом случае при удалении полипа врач обязан отдать его на гистологическое исследование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85" y="256674"/>
            <a:ext cx="998415" cy="72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512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5285" y="267369"/>
            <a:ext cx="8742947" cy="715962"/>
          </a:xfrm>
        </p:spPr>
        <p:txBody>
          <a:bodyPr/>
          <a:lstStyle/>
          <a:p>
            <a:r>
              <a:rPr lang="ru-RU" b="1" dirty="0" smtClean="0"/>
              <a:t>Что делать, чтоб не опоздать?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0800" y="1106905"/>
            <a:ext cx="10454106" cy="5181599"/>
          </a:xfrm>
        </p:spPr>
        <p:txBody>
          <a:bodyPr/>
          <a:lstStyle/>
          <a:p>
            <a:r>
              <a:rPr lang="ru-RU" sz="2400" dirty="0"/>
              <a:t>Для того чтобы обнаружить заболевание на ранних стадиях, до появления симптомов, необходимо проходить регулярные </a:t>
            </a:r>
            <a:r>
              <a:rPr lang="ru-RU" sz="2400" dirty="0" err="1"/>
              <a:t>скрининговые</a:t>
            </a:r>
            <a:r>
              <a:rPr lang="ru-RU" sz="2400" dirty="0"/>
              <a:t> </a:t>
            </a:r>
            <a:r>
              <a:rPr lang="ru-RU" sz="2400" dirty="0" smtClean="0"/>
              <a:t>обследования - </a:t>
            </a:r>
            <a:r>
              <a:rPr lang="ru-RU" sz="2400" dirty="0" smtClean="0"/>
              <a:t>иммунохимический </a:t>
            </a:r>
            <a:r>
              <a:rPr lang="ru-RU" sz="2400" dirty="0"/>
              <a:t>тест кала на скрытую </a:t>
            </a:r>
            <a:r>
              <a:rPr lang="ru-RU" sz="2400" dirty="0" smtClean="0"/>
              <a:t>кровь</a:t>
            </a:r>
            <a:r>
              <a:rPr lang="ru-RU" sz="2400" dirty="0"/>
              <a:t>. </a:t>
            </a:r>
            <a:endParaRPr lang="ru-RU" sz="2400" dirty="0" smtClean="0"/>
          </a:p>
          <a:p>
            <a:r>
              <a:rPr lang="ru-RU" sz="2400" dirty="0" smtClean="0"/>
              <a:t>В </a:t>
            </a:r>
            <a:r>
              <a:rPr lang="ru-RU" sz="2400" dirty="0"/>
              <a:t>рамках диспансеризации с 40 до 64 лет это исследование проводится 1 раз в 2 года, а с 65 лет до 75 — каждый год. </a:t>
            </a:r>
          </a:p>
          <a:p>
            <a:r>
              <a:rPr lang="ru-RU" sz="2400" dirty="0" smtClean="0"/>
              <a:t>Если </a:t>
            </a:r>
            <a:r>
              <a:rPr lang="ru-RU" sz="2400" dirty="0"/>
              <a:t>в семейном анамнезе есть ближайшие родственники (мама, папа, бабушка, дедушка), которые страдали </a:t>
            </a:r>
            <a:r>
              <a:rPr lang="ru-RU" sz="2400" dirty="0" err="1"/>
              <a:t>колоректальным</a:t>
            </a:r>
            <a:r>
              <a:rPr lang="ru-RU" sz="2400" dirty="0"/>
              <a:t> раком, то выполнять скрининг нужно начинать на 5 лет раньше, то есть с 35 лет</a:t>
            </a:r>
            <a:r>
              <a:rPr lang="ru-RU" sz="2400" dirty="0" smtClean="0"/>
              <a:t>.</a:t>
            </a:r>
          </a:p>
          <a:p>
            <a:pPr algn="r"/>
            <a:r>
              <a:rPr lang="ru-RU" sz="2400" dirty="0" smtClean="0"/>
              <a:t>Если </a:t>
            </a:r>
            <a:r>
              <a:rPr lang="ru-RU" sz="2400" dirty="0"/>
              <a:t>тест положительный (в кале присутствует кровь), то это является прямым показанием к процедуре </a:t>
            </a:r>
            <a:r>
              <a:rPr lang="ru-RU" sz="2400" dirty="0" err="1"/>
              <a:t>колоноскопии</a:t>
            </a:r>
            <a:r>
              <a:rPr lang="ru-RU" sz="2400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85" y="256674"/>
            <a:ext cx="998415" cy="72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185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139" y="256674"/>
            <a:ext cx="4957011" cy="715962"/>
          </a:xfrm>
        </p:spPr>
        <p:txBody>
          <a:bodyPr/>
          <a:lstStyle/>
          <a:p>
            <a:r>
              <a:rPr lang="ru-RU" b="1" dirty="0" smtClean="0"/>
              <a:t>Факторы риска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6628" y="972636"/>
            <a:ext cx="9801726" cy="5252872"/>
          </a:xfrm>
        </p:spPr>
        <p:txBody>
          <a:bodyPr/>
          <a:lstStyle/>
          <a:p>
            <a:r>
              <a:rPr lang="ru-RU" sz="2800" dirty="0" smtClean="0"/>
              <a:t>наличие </a:t>
            </a:r>
            <a:r>
              <a:rPr lang="ru-RU" sz="2800" dirty="0"/>
              <a:t>в органах пищеварительной </a:t>
            </a:r>
            <a:r>
              <a:rPr lang="ru-RU" sz="2800" dirty="0" smtClean="0"/>
              <a:t>системы хронических воспалительных процессов: полипов, болезни </a:t>
            </a:r>
            <a:r>
              <a:rPr lang="ru-RU" sz="2800" dirty="0"/>
              <a:t>Крона, </a:t>
            </a:r>
            <a:r>
              <a:rPr lang="ru-RU" sz="2800" dirty="0" smtClean="0"/>
              <a:t>хронического колита </a:t>
            </a:r>
            <a:r>
              <a:rPr lang="ru-RU" sz="2800" dirty="0"/>
              <a:t>и </a:t>
            </a:r>
            <a:r>
              <a:rPr lang="ru-RU" sz="2800" dirty="0" smtClean="0"/>
              <a:t>пр.</a:t>
            </a:r>
          </a:p>
          <a:p>
            <a:r>
              <a:rPr lang="ru-RU" sz="2800" dirty="0" smtClean="0"/>
              <a:t>генетическая или наследственная </a:t>
            </a:r>
            <a:r>
              <a:rPr lang="ru-RU" sz="2800" dirty="0"/>
              <a:t>предрасположенность, </a:t>
            </a:r>
            <a:endParaRPr lang="ru-RU" sz="2800" dirty="0" smtClean="0"/>
          </a:p>
          <a:p>
            <a:r>
              <a:rPr lang="ru-RU" sz="2800" dirty="0" smtClean="0"/>
              <a:t>вредные привычки (злоупотребление алкоголем, курение), </a:t>
            </a:r>
          </a:p>
          <a:p>
            <a:r>
              <a:rPr lang="ru-RU" sz="2800" dirty="0" smtClean="0"/>
              <a:t>малоподвижный </a:t>
            </a:r>
            <a:r>
              <a:rPr lang="ru-RU" sz="2800" dirty="0"/>
              <a:t>образ жизни </a:t>
            </a:r>
            <a:endParaRPr lang="ru-RU" sz="2800" dirty="0" smtClean="0"/>
          </a:p>
          <a:p>
            <a:r>
              <a:rPr lang="ru-RU" sz="2800" dirty="0" smtClean="0"/>
              <a:t>неправильное </a:t>
            </a:r>
            <a:r>
              <a:rPr lang="ru-RU" sz="2800" dirty="0"/>
              <a:t>питание (употребление жирной, жареной, копченой пищи, большого количества красного мяса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85" y="256674"/>
            <a:ext cx="998415" cy="72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4837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Другая 2">
      <a:dk1>
        <a:srgbClr val="FFD495"/>
      </a:dk1>
      <a:lt1>
        <a:srgbClr val="FFFFFF"/>
      </a:lt1>
      <a:dk2>
        <a:srgbClr val="FEE9CA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C74C43A-538D-470B-9DF9-33BA3CAEBD63}" vid="{C666C8A0-79E5-44C2-9987-C74CA21FCBE8}"/>
    </a:ext>
  </a:extLst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zdorovoe-serdce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5_Office Theme">
  <a:themeElements>
    <a:clrScheme name="Custom 57">
      <a:dk1>
        <a:sysClr val="windowText" lastClr="000000"/>
      </a:dk1>
      <a:lt1>
        <a:sysClr val="window" lastClr="FFFFFF"/>
      </a:lt1>
      <a:dk2>
        <a:srgbClr val="6D787D"/>
      </a:dk2>
      <a:lt2>
        <a:srgbClr val="EEECE1"/>
      </a:lt2>
      <a:accent1>
        <a:srgbClr val="BB4605"/>
      </a:accent1>
      <a:accent2>
        <a:srgbClr val="FB6637"/>
      </a:accent2>
      <a:accent3>
        <a:srgbClr val="FC8964"/>
      </a:accent3>
      <a:accent4>
        <a:srgbClr val="FEAB30"/>
      </a:accent4>
      <a:accent5>
        <a:srgbClr val="A52F1F"/>
      </a:accent5>
      <a:accent6>
        <a:srgbClr val="91291B"/>
      </a:accent6>
      <a:hlink>
        <a:srgbClr val="61769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beg-s-semyey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powerpoint-template-24">
  <a:themeElements>
    <a:clrScheme name="">
      <a:dk1>
        <a:srgbClr val="5F5F5F"/>
      </a:dk1>
      <a:lt1>
        <a:srgbClr val="FFFFFF"/>
      </a:lt1>
      <a:dk2>
        <a:srgbClr val="5F5F5F"/>
      </a:dk2>
      <a:lt2>
        <a:srgbClr val="72AF08"/>
      </a:lt2>
      <a:accent1>
        <a:srgbClr val="84C612"/>
      </a:accent1>
      <a:accent2>
        <a:srgbClr val="9ADE18"/>
      </a:accent2>
      <a:accent3>
        <a:srgbClr val="FFFFFF"/>
      </a:accent3>
      <a:accent4>
        <a:srgbClr val="505050"/>
      </a:accent4>
      <a:accent5>
        <a:srgbClr val="C2DFAA"/>
      </a:accent5>
      <a:accent6>
        <a:srgbClr val="8BC915"/>
      </a:accent6>
      <a:hlink>
        <a:srgbClr val="CAE140"/>
      </a:hlink>
      <a:folHlink>
        <a:srgbClr val="CDCDC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1160</TotalTime>
  <Words>715</Words>
  <Application>Microsoft Office PowerPoint</Application>
  <PresentationFormat>Широкоэкранный</PresentationFormat>
  <Paragraphs>52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11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Microsoft Sans Serif</vt:lpstr>
      <vt:lpstr>Wingdings 3</vt:lpstr>
      <vt:lpstr>Тема1</vt:lpstr>
      <vt:lpstr>Специальное оформление</vt:lpstr>
      <vt:lpstr>zdorovoe-serdce</vt:lpstr>
      <vt:lpstr>Modèle par défaut</vt:lpstr>
      <vt:lpstr>15_Office Theme</vt:lpstr>
      <vt:lpstr>beg-s-semyey</vt:lpstr>
      <vt:lpstr>powerpoint-template-24</vt:lpstr>
      <vt:lpstr>Колоректальный рак – беда современного общества.</vt:lpstr>
      <vt:lpstr>Колоректальный рак </vt:lpstr>
      <vt:lpstr>СТАТИСТИКА</vt:lpstr>
      <vt:lpstr>Презентация PowerPoint</vt:lpstr>
      <vt:lpstr>Тверская область , данные за 2021г.</vt:lpstr>
      <vt:lpstr>Причины позднего выявления колоректального рака </vt:lpstr>
      <vt:lpstr>Что должно насторожить?!</vt:lpstr>
      <vt:lpstr>Что делать, чтоб не опоздать?</vt:lpstr>
      <vt:lpstr>Факторы риска</vt:lpstr>
      <vt:lpstr>Профилактика</vt:lpstr>
      <vt:lpstr>Здоровые советы: как питаться правильно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31</cp:revision>
  <dcterms:created xsi:type="dcterms:W3CDTF">2022-11-09T15:07:32Z</dcterms:created>
  <dcterms:modified xsi:type="dcterms:W3CDTF">2022-11-13T19:21:06Z</dcterms:modified>
</cp:coreProperties>
</file>