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71" autoAdjust="0"/>
    <p:restoredTop sz="94660"/>
  </p:normalViewPr>
  <p:slideViewPr>
    <p:cSldViewPr>
      <p:cViewPr varScale="1">
        <p:scale>
          <a:sx n="109" d="100"/>
          <a:sy n="109" d="100"/>
        </p:scale>
        <p:origin x="-29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0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05F386-5B41-4FDC-BB8D-13443D3D65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1D9DE-75F1-4331-A4B9-C09A3E6D10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B12C2F-2802-42F5-9A16-0C4FDCBD64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2BA01-1382-4148-97EC-05EA478871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B90A5-688D-4626-B2B6-290E751C86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8A39E-7289-46B7-AF71-3375FBAAF9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BE1A4-E6FD-4A9C-8735-55955EF742B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C2EDA-4329-47E7-B381-439F91BD74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8A3DA-086D-4436-8F35-4E27F1CA47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B1E08A-B468-4FF5-87BA-C1367493BB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3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DBAD4-AD36-42ED-97D5-7EC720311B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29A9FEA-6CC9-4C42-884B-A17B3EB30D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3" r:id="rId2"/>
    <p:sldLayoutId id="2147483708" r:id="rId3"/>
    <p:sldLayoutId id="2147483704" r:id="rId4"/>
    <p:sldLayoutId id="2147483705" r:id="rId5"/>
    <p:sldLayoutId id="2147483709" r:id="rId6"/>
    <p:sldLayoutId id="2147483710" r:id="rId7"/>
    <p:sldLayoutId id="2147483711" r:id="rId8"/>
    <p:sldLayoutId id="2147483712" r:id="rId9"/>
    <p:sldLayoutId id="2147483706" r:id="rId10"/>
    <p:sldLayoutId id="214748371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ng.com/images/search?q=%d1%81%d0%b8%d0%b3%d0%b0%d1%80%d0%b5%d1%82%d1%8b&amp;view=detailv2&amp;&amp;id=476EF07647BFB9B77E21ECA6F83F1E33CE59DD55&amp;selectedIndex=54&amp;ccid=h3Oj28b6&amp;simid=608002520631609541&amp;thid=OIP.M8773a3dbc6fac1f0d16231b733df7005o0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ng.com/images/search?q=K.LB+CBUFHTNS+&amp;view=detailv2&amp;&amp;id=9FC305DDBB3A9F212E658E57928B5BAB55F4B50D&amp;selectedIndex=323&amp;ccid=kiBQWJJX&amp;simid=608018987531046274&amp;thid=OIP.M922050589257bd3cf027e256ecae4132o0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2" descr="allfon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Rectangle 7"/>
          <p:cNvSpPr>
            <a:spLocks noGrp="1" noChangeArrowheads="1"/>
          </p:cNvSpPr>
          <p:nvPr>
            <p:ph type="ctrTitle"/>
          </p:nvPr>
        </p:nvSpPr>
        <p:spPr>
          <a:xfrm>
            <a:off x="827088" y="404813"/>
            <a:ext cx="7772400" cy="1470025"/>
          </a:xfrm>
        </p:spPr>
        <p:txBody>
          <a:bodyPr/>
          <a:lstStyle/>
          <a:p>
            <a:r>
              <a:rPr lang="ru-RU" smtClean="0">
                <a:solidFill>
                  <a:schemeClr val="bg1"/>
                </a:solidFill>
              </a:rPr>
              <a:t>КУРЕНИЕ ВРЕДИТ ВАШЕМУ ЗДОРОВЬЮ</a:t>
            </a:r>
          </a:p>
        </p:txBody>
      </p:sp>
      <p:pic>
        <p:nvPicPr>
          <p:cNvPr id="9220" name="Picture 10" descr="molimodane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975" y="2205038"/>
            <a:ext cx="424815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5620f74b3e27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908050"/>
            <a:ext cx="4038600" cy="5218113"/>
          </a:xfrm>
        </p:spPr>
        <p:txBody>
          <a:bodyPr/>
          <a:lstStyle/>
          <a:p>
            <a:pPr>
              <a:buFontTx/>
              <a:buNone/>
            </a:pPr>
            <a:r>
              <a:rPr lang="ru-RU" smtClean="0"/>
              <a:t>   </a:t>
            </a:r>
            <a:r>
              <a:rPr lang="ru-RU" smtClean="0">
                <a:solidFill>
                  <a:schemeClr val="bg1"/>
                </a:solidFill>
              </a:rPr>
              <a:t>О вреде курения известно всем и каждому с детских лет. Любой курильщик может прочесть об опасности его здоровью на пачке сигарет. </a:t>
            </a:r>
          </a:p>
        </p:txBody>
      </p:sp>
      <p:sp>
        <p:nvSpPr>
          <p:cNvPr id="10244" name="Rectangle 6"/>
          <p:cNvSpPr>
            <a:spLocks noGrp="1" noChangeArrowheads="1"/>
          </p:cNvSpPr>
          <p:nvPr>
            <p:ph sz="quarter" idx="2"/>
          </p:nvPr>
        </p:nvSpPr>
        <p:spPr>
          <a:xfrm>
            <a:off x="4632325" y="1216025"/>
            <a:ext cx="4041775" cy="4937125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0245" name="Picture 8" descr="information_items_615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196975"/>
            <a:ext cx="4322763" cy="494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2" descr="095_full_hd_wallpap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50482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sz="4000" smtClean="0"/>
          </a:p>
        </p:txBody>
      </p:sp>
      <p:sp>
        <p:nvSpPr>
          <p:cNvPr id="7173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ru-RU" sz="2400" smtClean="0"/>
          </a:p>
        </p:txBody>
      </p:sp>
      <p:sp>
        <p:nvSpPr>
          <p:cNvPr id="7174" name="Rectangle 6"/>
          <p:cNvSpPr>
            <a:spLocks noGrp="1" noChangeArrowheads="1"/>
          </p:cNvSpPr>
          <p:nvPr>
            <p:ph sz="quarter" idx="2"/>
          </p:nvPr>
        </p:nvSpPr>
        <p:spPr>
          <a:xfrm>
            <a:off x="4643438" y="765175"/>
            <a:ext cx="4316412" cy="583247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400" smtClean="0">
                <a:solidFill>
                  <a:schemeClr val="bg1"/>
                </a:solidFill>
              </a:rPr>
              <a:t>Сигаретный дым при непосредственном контакте с легкими весьма увеличивает риск таких болезней как рак, эмфиземия, пневмония, хронический бронхит, другие заболевания. У заядлых курильщиков отмечается периодическое ухудшение зрения, пожелтение ногтей и зубов, увеличение количества морщин, появляется синдром «Лицо курильщика». </a:t>
            </a:r>
          </a:p>
        </p:txBody>
      </p:sp>
      <p:pic>
        <p:nvPicPr>
          <p:cNvPr id="11270" name="Picture 8" descr="cbaf4ead5236a44df39ff4736a81910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4608513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10" descr="sig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3114675"/>
            <a:ext cx="3743325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 build="p"/>
      <p:bldP spid="717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0" descr="1920_1080_200911111141411711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50482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sz="4000" smtClean="0"/>
          </a:p>
        </p:txBody>
      </p:sp>
      <p:sp>
        <p:nvSpPr>
          <p:cNvPr id="9221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125538"/>
            <a:ext cx="4043363" cy="5000625"/>
          </a:xfrm>
        </p:spPr>
        <p:txBody>
          <a:bodyPr/>
          <a:lstStyle/>
          <a:p>
            <a:r>
              <a:rPr lang="ru-RU" sz="2400" smtClean="0"/>
              <a:t>Тревожная статистика. Выкуривая одну сигарету, человек теряет 15 минут своей жизни. В зависимости от стажа курильщика и интенсивности курения жизнь курящего уменьшается на 2-10 лет. После выкуренной сигареты биение сердца учащается на 10-17 ударов в минуту. 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sz="quarter" idx="2"/>
          </p:nvPr>
        </p:nvSpPr>
        <p:spPr>
          <a:xfrm>
            <a:off x="4632325" y="1216025"/>
            <a:ext cx="4041775" cy="4937125"/>
          </a:xfrm>
        </p:spPr>
        <p:txBody>
          <a:bodyPr/>
          <a:lstStyle/>
          <a:p>
            <a:endParaRPr lang="ru-RU" sz="2400" smtClean="0"/>
          </a:p>
        </p:txBody>
      </p:sp>
      <p:pic>
        <p:nvPicPr>
          <p:cNvPr id="12294" name="Picture 8" descr="grann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260350"/>
            <a:ext cx="4222750" cy="611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0" build="p"/>
      <p:bldP spid="922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2" descr="17_8528_oboi_mjagkij_lampovyj_svet_1920x108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346075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sz="4000" smtClean="0"/>
          </a:p>
        </p:txBody>
      </p:sp>
      <p:sp>
        <p:nvSpPr>
          <p:cNvPr id="11269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ru-RU" sz="2400" smtClean="0"/>
          </a:p>
        </p:txBody>
      </p:sp>
      <p:sp>
        <p:nvSpPr>
          <p:cNvPr id="11270" name="Rectangle 6"/>
          <p:cNvSpPr>
            <a:spLocks noGrp="1" noChangeArrowheads="1"/>
          </p:cNvSpPr>
          <p:nvPr>
            <p:ph sz="quarter" idx="2"/>
          </p:nvPr>
        </p:nvSpPr>
        <p:spPr>
          <a:xfrm>
            <a:off x="4648200" y="692150"/>
            <a:ext cx="4038600" cy="543401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400" smtClean="0">
                <a:solidFill>
                  <a:schemeClr val="bg1"/>
                </a:solidFill>
              </a:rPr>
              <a:t>Курильщик вдыхает табачный дым, содержащий более 2000 различных веществ, 100 из которых чрезвычайно опасны для живого организма, а 14 способствуют развитию рака. В дыме присутствуют такие радиоактивные вещества как свинец, полоний, висмут. Человек выкуривая в день пачку сигарет, за год получает облучение в 500 рентген! </a:t>
            </a:r>
          </a:p>
        </p:txBody>
      </p:sp>
      <p:pic>
        <p:nvPicPr>
          <p:cNvPr id="13318" name="Picture 8" descr="shutterstock_246838288_500375_500x37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56100" cy="326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10" descr="001shy7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51200"/>
            <a:ext cx="3959225" cy="36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/>
      <p:bldP spid="11269" grpId="0" build="p"/>
      <p:bldP spid="1127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2" descr="pinktum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20161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sz="4000" smtClean="0"/>
          </a:p>
        </p:txBody>
      </p:sp>
      <p:sp>
        <p:nvSpPr>
          <p:cNvPr id="13317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68313" y="908050"/>
            <a:ext cx="4038600" cy="4525963"/>
          </a:xfrm>
        </p:spPr>
        <p:txBody>
          <a:bodyPr/>
          <a:lstStyle/>
          <a:p>
            <a:r>
              <a:rPr lang="ru-RU" smtClean="0"/>
              <a:t>Курильщики становятся слабослышащими в 2 раза чаще, чем некурящие. Среди курильщиков в возрасте 60-69 лет гораздо хуже слышат 56,4%.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sz="quarter" idx="2"/>
          </p:nvPr>
        </p:nvSpPr>
        <p:spPr>
          <a:xfrm>
            <a:off x="4632325" y="1216025"/>
            <a:ext cx="4041775" cy="4937125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14342" name="Picture 8" descr="th?&amp;id=OIP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538" y="260350"/>
            <a:ext cx="4464050" cy="2792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10" descr="sigarett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725" y="3068638"/>
            <a:ext cx="3167063" cy="378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 build="p"/>
      <p:bldP spid="13318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0" descr="f5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smtClean="0">
                <a:solidFill>
                  <a:schemeClr val="bg1"/>
                </a:solidFill>
              </a:rPr>
              <a:t>Почему </a:t>
            </a:r>
            <a:r>
              <a:rPr lang="ru-RU" sz="4000" b="1" smtClean="0">
                <a:solidFill>
                  <a:schemeClr val="bg1"/>
                </a:solidFill>
              </a:rPr>
              <a:t>курение убивает</a:t>
            </a:r>
            <a:r>
              <a:rPr lang="ru-RU" sz="4000" smtClean="0">
                <a:solidFill>
                  <a:schemeClr val="bg1"/>
                </a:solidFill>
              </a:rPr>
              <a:t>?</a:t>
            </a:r>
            <a:r>
              <a:rPr lang="ru-RU" sz="4000" smtClean="0"/>
              <a:t> 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219200"/>
            <a:ext cx="4041775" cy="4937125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ru-RU" sz="2000" smtClean="0"/>
          </a:p>
        </p:txBody>
      </p:sp>
      <p:sp>
        <p:nvSpPr>
          <p:cNvPr id="15366" name="Rectangle 6"/>
          <p:cNvSpPr>
            <a:spLocks noGrp="1" noChangeArrowheads="1"/>
          </p:cNvSpPr>
          <p:nvPr>
            <p:ph sz="quarter" idx="2"/>
          </p:nvPr>
        </p:nvSpPr>
        <p:spPr>
          <a:xfrm>
            <a:off x="4716463" y="981075"/>
            <a:ext cx="4427537" cy="587692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ru-RU" sz="2400" smtClean="0">
                <a:solidFill>
                  <a:schemeClr val="bg1"/>
                </a:solidFill>
              </a:rPr>
              <a:t>Никотин – сильнейший яд. В небольших дозах никотин действует на нервную систему возбуждающе, а в больших дозах – вызывает ее паралич (останавливается дыхание, прекращается сердечная деятельность). Из-за раздражающего действия никотина на нервные окончания в полости рта десны рыхлеют, эмаль повреждается, растет вероятность появления кариеса. </a:t>
            </a:r>
          </a:p>
        </p:txBody>
      </p:sp>
      <p:pic>
        <p:nvPicPr>
          <p:cNvPr id="2" name="Picture 8" descr="70021728_a48dd252c4315cdeb567d0d616aa42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341438"/>
            <a:ext cx="4572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15365" grpId="0" build="p"/>
      <p:bldP spid="1536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0" descr="ima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8229600" cy="711200"/>
          </a:xfrm>
        </p:spPr>
        <p:txBody>
          <a:bodyPr/>
          <a:lstStyle/>
          <a:p>
            <a:endParaRPr lang="ru-RU" sz="4000" smtClean="0"/>
          </a:p>
        </p:txBody>
      </p:sp>
      <p:sp>
        <p:nvSpPr>
          <p:cNvPr id="17413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323850" y="981075"/>
            <a:ext cx="4038600" cy="51117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400" smtClean="0">
                <a:solidFill>
                  <a:schemeClr val="bg1"/>
                </a:solidFill>
              </a:rPr>
              <a:t>Табачный дым и организм человека. Под воздействием табачного дыма сосуды головного мозга в течение некоторого времени расширяются, расширение быстро сменяется сильным сжатием, кровоснабжение организма ухудшается, а работоспособность человека падает. </a:t>
            </a:r>
          </a:p>
        </p:txBody>
      </p:sp>
      <p:sp>
        <p:nvSpPr>
          <p:cNvPr id="17414" name="Rectangle 6"/>
          <p:cNvSpPr>
            <a:spLocks noGrp="1" noChangeArrowheads="1"/>
          </p:cNvSpPr>
          <p:nvPr>
            <p:ph sz="quarter" idx="2"/>
          </p:nvPr>
        </p:nvSpPr>
        <p:spPr>
          <a:xfrm>
            <a:off x="4632325" y="1216025"/>
            <a:ext cx="4041775" cy="4937125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ru-RU" sz="2400" smtClean="0"/>
          </a:p>
        </p:txBody>
      </p:sp>
      <p:pic>
        <p:nvPicPr>
          <p:cNvPr id="16390" name="Picture 8" descr="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100" y="1773238"/>
            <a:ext cx="4608513" cy="367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98" decel="100000" fill="hold"/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174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3" grpId="0" build="p"/>
      <p:bldP spid="1741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0" descr="5595a63239fe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3850" y="-242888"/>
            <a:ext cx="9753600" cy="7296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>
          <a:xfrm flipV="1">
            <a:off x="611188" y="0"/>
            <a:ext cx="8075612" cy="62071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sz="4000" smtClean="0"/>
          </a:p>
        </p:txBody>
      </p:sp>
      <p:sp>
        <p:nvSpPr>
          <p:cNvPr id="19461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692150"/>
            <a:ext cx="4038600" cy="597693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000" i="1" smtClean="0">
                <a:solidFill>
                  <a:schemeClr val="bg1"/>
                </a:solidFill>
              </a:rPr>
              <a:t>1. Сигарета становится для подростков запретным плодом. Им интересно попробовать нечто новое. Детское курение позволяет школьникам чувствовать себя самостоятельными. Это чувство усиливается в разы, если курение несовершеннолетних не вызывает никакой реакции со стороны взрослых.</a:t>
            </a:r>
          </a:p>
          <a:p>
            <a:pPr>
              <a:lnSpc>
                <a:spcPct val="90000"/>
              </a:lnSpc>
            </a:pPr>
            <a:endParaRPr lang="ru-RU" sz="2000" i="1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ru-RU" sz="2000" i="1" smtClean="0">
                <a:solidFill>
                  <a:schemeClr val="bg1"/>
                </a:solidFill>
              </a:rPr>
              <a:t>2. Курение в школе воспринимается как некий авторитет, подростки чувствую себя «крутыми».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sz="quarter" idx="2"/>
          </p:nvPr>
        </p:nvSpPr>
        <p:spPr>
          <a:xfrm>
            <a:off x="4632325" y="1216025"/>
            <a:ext cx="4041775" cy="4937125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ru-RU" sz="2000" smtClean="0"/>
          </a:p>
        </p:txBody>
      </p:sp>
      <p:pic>
        <p:nvPicPr>
          <p:cNvPr id="17414" name="Picture 8" descr="1349237654_smoking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64050" y="1484313"/>
            <a:ext cx="4679950" cy="329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1" grpId="0" build="p"/>
      <p:bldP spid="1946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8" descr="Step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Rectangle 4"/>
          <p:cNvSpPr>
            <a:spLocks noGrp="1" noChangeArrowheads="1"/>
          </p:cNvSpPr>
          <p:nvPr>
            <p:ph type="title"/>
          </p:nvPr>
        </p:nvSpPr>
        <p:spPr>
          <a:xfrm>
            <a:off x="539750" y="5373688"/>
            <a:ext cx="8374063" cy="12954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smtClean="0">
                <a:solidFill>
                  <a:schemeClr val="bg1"/>
                </a:solidFill>
              </a:rPr>
              <a:t>КУРИТЬ - ЭТО НЕ КРУТО</a:t>
            </a:r>
            <a:br>
              <a:rPr lang="ru-RU" sz="4000" smtClean="0">
                <a:solidFill>
                  <a:schemeClr val="bg1"/>
                </a:solidFill>
              </a:rPr>
            </a:br>
            <a:r>
              <a:rPr lang="ru-RU" sz="4000" smtClean="0">
                <a:solidFill>
                  <a:schemeClr val="bg1"/>
                </a:solidFill>
              </a:rPr>
              <a:t>ЭТО ОТСТОЙ</a:t>
            </a:r>
            <a:r>
              <a:rPr lang="ru-RU" sz="4000" smtClean="0"/>
              <a:t> </a:t>
            </a:r>
          </a:p>
        </p:txBody>
      </p:sp>
      <p:sp>
        <p:nvSpPr>
          <p:cNvPr id="21509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2555875" y="0"/>
            <a:ext cx="4464050" cy="49752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000" i="1" smtClean="0">
                <a:solidFill>
                  <a:schemeClr val="bg1"/>
                </a:solidFill>
              </a:rPr>
              <a:t>3. Детское курение — это своеобразное влияние массовой культуры. Подростки пытаются подражать взрослым, героям любимых кинофильмов. Сигарета — это символ взрослой жизни.</a:t>
            </a:r>
          </a:p>
          <a:p>
            <a:pPr>
              <a:lnSpc>
                <a:spcPct val="90000"/>
              </a:lnSpc>
            </a:pPr>
            <a:endParaRPr lang="ru-RU" sz="2000" i="1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r>
              <a:rPr lang="ru-RU" sz="2000" i="1" smtClean="0">
                <a:solidFill>
                  <a:schemeClr val="bg1"/>
                </a:solidFill>
              </a:rPr>
              <a:t>4. Курение школьников носит массовый характер. Это влияние сверстников. Когда в компании сигарету попробовал один подросток, он обязательно предложит её и другим. Чтобы не казаться «белой вороной», отказываются единицы.</a:t>
            </a:r>
          </a:p>
          <a:p>
            <a:pPr>
              <a:lnSpc>
                <a:spcPct val="90000"/>
              </a:lnSpc>
            </a:pPr>
            <a:endParaRPr lang="ru-RU" sz="2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150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9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2" descr="0010-010-Lovishk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Rectangle 4"/>
          <p:cNvSpPr>
            <a:spLocks noGrp="1" noChangeArrowheads="1"/>
          </p:cNvSpPr>
          <p:nvPr>
            <p:ph type="title"/>
          </p:nvPr>
        </p:nvSpPr>
        <p:spPr>
          <a:xfrm flipV="1">
            <a:off x="468313" y="188913"/>
            <a:ext cx="8229600" cy="71437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sz="4000" smtClean="0"/>
          </a:p>
        </p:txBody>
      </p:sp>
      <p:sp>
        <p:nvSpPr>
          <p:cNvPr id="23557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68313" y="881063"/>
            <a:ext cx="4038600" cy="54276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400" smtClean="0"/>
              <a:t>Так же сильно токсические вещества и никотин сказываются на уме ребенка. Чем младше курящий подросток, тем сильнее нарушается кровоснабжение мозга под действием никотина. У курящих школьников ухудшаются координация движений, способности к логике, объем кратковременной памяти, внимание. 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sz="quarter" idx="2"/>
          </p:nvPr>
        </p:nvSpPr>
        <p:spPr>
          <a:xfrm>
            <a:off x="4632325" y="1216025"/>
            <a:ext cx="4041775" cy="4937125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ru-RU" sz="2000" smtClean="0"/>
          </a:p>
        </p:txBody>
      </p:sp>
      <p:pic>
        <p:nvPicPr>
          <p:cNvPr id="19462" name="Picture 8" descr="brosaet-kurit-25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1850" y="549275"/>
            <a:ext cx="4502150" cy="288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10" descr="45303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3357563"/>
            <a:ext cx="4500562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  <p:bldP spid="23557" grpId="0" build="p"/>
      <p:bldP spid="23558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2" descr="mota_ru_1111620-1600x9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360363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sz="4000" smtClean="0"/>
          </a:p>
        </p:txBody>
      </p:sp>
      <p:sp>
        <p:nvSpPr>
          <p:cNvPr id="25605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1052513"/>
            <a:ext cx="4038600" cy="5073650"/>
          </a:xfrm>
        </p:spPr>
        <p:txBody>
          <a:bodyPr/>
          <a:lstStyle/>
          <a:p>
            <a:r>
              <a:rPr lang="ru-RU" smtClean="0">
                <a:solidFill>
                  <a:schemeClr val="bg1"/>
                </a:solidFill>
              </a:rPr>
              <a:t>Курящие подростки хуже переносят нагрузки в школе, часто переутомляются. Наибольшее количество двоечников обнаруживается среди курильщиков.</a:t>
            </a:r>
            <a:br>
              <a:rPr lang="ru-RU" smtClean="0">
                <a:solidFill>
                  <a:schemeClr val="bg1"/>
                </a:solidFill>
              </a:rPr>
            </a:br>
            <a:endParaRPr lang="ru-RU" smtClean="0">
              <a:solidFill>
                <a:schemeClr val="bg1"/>
              </a:solidFill>
            </a:endParaRPr>
          </a:p>
          <a:p>
            <a:endParaRPr lang="ru-RU" smtClean="0">
              <a:solidFill>
                <a:schemeClr val="bg1"/>
              </a:solidFill>
            </a:endParaRPr>
          </a:p>
        </p:txBody>
      </p:sp>
      <p:sp>
        <p:nvSpPr>
          <p:cNvPr id="25606" name="Rectangle 6"/>
          <p:cNvSpPr>
            <a:spLocks noGrp="1" noChangeArrowheads="1"/>
          </p:cNvSpPr>
          <p:nvPr>
            <p:ph sz="quarter" idx="2"/>
          </p:nvPr>
        </p:nvSpPr>
        <p:spPr>
          <a:xfrm>
            <a:off x="4632325" y="1216025"/>
            <a:ext cx="4041775" cy="4937125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0486" name="Picture 8" descr="aekhfgaj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549275"/>
            <a:ext cx="4392612" cy="293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10" descr="problema-dytyachogo-tyutyunopalinny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3573463"/>
            <a:ext cx="4176712" cy="295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25605" grpId="0" build="p"/>
      <p:bldP spid="2560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2" descr="bfe931c424d6841aa7d9c26034a4977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985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endParaRPr lang="ru-RU" sz="4000" smtClean="0"/>
          </a:p>
        </p:txBody>
      </p:sp>
      <p:sp>
        <p:nvSpPr>
          <p:cNvPr id="27653" name="Rectangle 5"/>
          <p:cNvSpPr>
            <a:spLocks noGrp="1" noChangeArrowheads="1"/>
          </p:cNvSpPr>
          <p:nvPr>
            <p:ph sz="quarter" idx="1"/>
          </p:nvPr>
        </p:nvSpPr>
        <p:spPr>
          <a:xfrm>
            <a:off x="457200" y="549275"/>
            <a:ext cx="4475163" cy="55768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400" smtClean="0">
                <a:solidFill>
                  <a:schemeClr val="bg1"/>
                </a:solidFill>
              </a:rPr>
              <a:t>Раннее увлечение табаков приводит к тому, что став взрослым, человеку трудно отказаться от никотиновой зависимости. У ребенка очень быстро формируется никотиновая зависимость. Потому что в этом возрасте нервная система не зрелая, и воздействие психоактивного вещества – табак вызывает гораздо сильный эффект для здоровья ребенка, чем у взрослого человека.</a:t>
            </a:r>
            <a:br>
              <a:rPr lang="ru-RU" sz="2400" smtClean="0">
                <a:solidFill>
                  <a:schemeClr val="bg1"/>
                </a:solidFill>
              </a:rPr>
            </a:br>
            <a:endParaRPr lang="ru-RU" sz="2400" smtClean="0">
              <a:solidFill>
                <a:schemeClr val="bg1"/>
              </a:solidFill>
            </a:endParaRPr>
          </a:p>
        </p:txBody>
      </p:sp>
      <p:sp>
        <p:nvSpPr>
          <p:cNvPr id="27654" name="Rectangle 6"/>
          <p:cNvSpPr>
            <a:spLocks noGrp="1" noChangeArrowheads="1"/>
          </p:cNvSpPr>
          <p:nvPr>
            <p:ph sz="quarter" idx="2"/>
          </p:nvPr>
        </p:nvSpPr>
        <p:spPr>
          <a:xfrm>
            <a:off x="5076825" y="1600200"/>
            <a:ext cx="3609975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ru-RU" sz="2000" smtClean="0"/>
          </a:p>
        </p:txBody>
      </p:sp>
      <p:pic>
        <p:nvPicPr>
          <p:cNvPr id="21510" name="Picture 8" descr="phot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05375" y="620713"/>
            <a:ext cx="4238625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10" descr="o_smoking15%5b1%5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22825" y="3213100"/>
            <a:ext cx="4321175" cy="327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6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76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3" grpId="0" build="p"/>
      <p:bldP spid="2765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CC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5" name="Rectangle 9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641475"/>
          </a:xfrm>
        </p:spPr>
        <p:txBody>
          <a:bodyPr/>
          <a:lstStyle/>
          <a:p>
            <a:r>
              <a:rPr lang="ru-RU" smtClean="0">
                <a:solidFill>
                  <a:schemeClr val="bg1"/>
                </a:solidFill>
              </a:rPr>
              <a:t>ТВОЕ ЗДОРОВЬЕ </a:t>
            </a:r>
            <a:br>
              <a:rPr lang="ru-RU" smtClean="0">
                <a:solidFill>
                  <a:schemeClr val="bg1"/>
                </a:solidFill>
              </a:rPr>
            </a:br>
            <a:r>
              <a:rPr lang="ru-RU" smtClean="0">
                <a:solidFill>
                  <a:schemeClr val="bg1"/>
                </a:solidFill>
              </a:rPr>
              <a:t>В ТВОИХ РУКАХ</a:t>
            </a:r>
          </a:p>
        </p:txBody>
      </p:sp>
      <p:pic>
        <p:nvPicPr>
          <p:cNvPr id="22531" name="Picture 12" descr="ris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1844675"/>
            <a:ext cx="4968875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2970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153</TotalTime>
  <Words>526</Words>
  <Application>Microsoft Office PowerPoint</Application>
  <PresentationFormat>Экран (4:3)</PresentationFormat>
  <Paragraphs>20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Cambria</vt:lpstr>
      <vt:lpstr>Calibri</vt:lpstr>
      <vt:lpstr>Wingdings 3</vt:lpstr>
      <vt:lpstr>Wingdings</vt:lpstr>
      <vt:lpstr>Gill Sans MT</vt:lpstr>
      <vt:lpstr>Начальная</vt:lpstr>
      <vt:lpstr>КУРЕНИЕ ВРЕДИТ ВАШЕМУ ЗДОРОВЬЮ</vt:lpstr>
      <vt:lpstr>Слайд 2</vt:lpstr>
      <vt:lpstr>Слайд 3</vt:lpstr>
      <vt:lpstr>Слайд 4</vt:lpstr>
      <vt:lpstr>Слайд 5</vt:lpstr>
      <vt:lpstr>Слайд 6</vt:lpstr>
      <vt:lpstr>Почему курение убивает? </vt:lpstr>
      <vt:lpstr>Слайд 8</vt:lpstr>
      <vt:lpstr>Слайд 9</vt:lpstr>
      <vt:lpstr>КУРИТЬ - ЭТО НЕ КРУТО ЭТО ОТСТОЙ </vt:lpstr>
      <vt:lpstr>Слайд 11</vt:lpstr>
      <vt:lpstr>Слайд 12</vt:lpstr>
      <vt:lpstr>Слайд 13</vt:lpstr>
      <vt:lpstr>ТВОЕ ЗДОРОВЬЕ  В ТВОИХ РУКАХ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КУРЕНИЕ ВРЕДИТ ВАШЕМУ ЗДОРОВЬЮ</dc:title>
  <dc:creator>barza</dc:creator>
  <cp:lastModifiedBy>FFF9219</cp:lastModifiedBy>
  <cp:revision>4</cp:revision>
  <dcterms:created xsi:type="dcterms:W3CDTF">2016-04-12T14:51:59Z</dcterms:created>
  <dcterms:modified xsi:type="dcterms:W3CDTF">2020-11-30T13:08:01Z</dcterms:modified>
</cp:coreProperties>
</file>